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87EE5-35B1-42A5-9B4A-0BEDBC83085E}" v="13" dt="2024-04-17T15:56:29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 autoAdjust="0"/>
    <p:restoredTop sz="94660"/>
  </p:normalViewPr>
  <p:slideViewPr>
    <p:cSldViewPr snapToGrid="0">
      <p:cViewPr>
        <p:scale>
          <a:sx n="60" d="100"/>
          <a:sy n="60" d="100"/>
        </p:scale>
        <p:origin x="170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Croot" userId="773c779e-e64f-4a25-a9b7-be4bbeb7d609" providerId="ADAL" clId="{2EC87EE5-35B1-42A5-9B4A-0BEDBC83085E}"/>
    <pc:docChg chg="undo custSel modSld">
      <pc:chgData name="L Croot" userId="773c779e-e64f-4a25-a9b7-be4bbeb7d609" providerId="ADAL" clId="{2EC87EE5-35B1-42A5-9B4A-0BEDBC83085E}" dt="2024-04-17T15:57:42.703" v="1738" actId="20577"/>
      <pc:docMkLst>
        <pc:docMk/>
      </pc:docMkLst>
      <pc:sldChg chg="addSp delSp modSp mod">
        <pc:chgData name="L Croot" userId="773c779e-e64f-4a25-a9b7-be4bbeb7d609" providerId="ADAL" clId="{2EC87EE5-35B1-42A5-9B4A-0BEDBC83085E}" dt="2024-04-17T15:57:42.703" v="1738" actId="20577"/>
        <pc:sldMkLst>
          <pc:docMk/>
          <pc:sldMk cId="109857222" sldId="256"/>
        </pc:sldMkLst>
        <pc:spChg chg="mod">
          <ac:chgData name="L Croot" userId="773c779e-e64f-4a25-a9b7-be4bbeb7d609" providerId="ADAL" clId="{2EC87EE5-35B1-42A5-9B4A-0BEDBC83085E}" dt="2024-04-17T15:54:09.726" v="165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 Croot" userId="773c779e-e64f-4a25-a9b7-be4bbeb7d609" providerId="ADAL" clId="{2EC87EE5-35B1-42A5-9B4A-0BEDBC83085E}" dt="2024-04-17T15:36:51.963" v="426" actId="14100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L Croot" userId="773c779e-e64f-4a25-a9b7-be4bbeb7d609" providerId="ADAL" clId="{2EC87EE5-35B1-42A5-9B4A-0BEDBC83085E}" dt="2024-04-17T15:45:55.679" v="786" actId="1076"/>
          <ac:spMkLst>
            <pc:docMk/>
            <pc:sldMk cId="109857222" sldId="256"/>
            <ac:spMk id="37" creationId="{10F5D7EE-8D4F-B368-4A68-C290DEF33296}"/>
          </ac:spMkLst>
        </pc:spChg>
        <pc:spChg chg="mod">
          <ac:chgData name="L Croot" userId="773c779e-e64f-4a25-a9b7-be4bbeb7d609" providerId="ADAL" clId="{2EC87EE5-35B1-42A5-9B4A-0BEDBC83085E}" dt="2024-04-17T15:57:42.703" v="1738" actId="20577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L Croot" userId="773c779e-e64f-4a25-a9b7-be4bbeb7d609" providerId="ADAL" clId="{2EC87EE5-35B1-42A5-9B4A-0BEDBC83085E}" dt="2024-04-17T15:57:08.482" v="1722" actId="404"/>
          <ac:spMkLst>
            <pc:docMk/>
            <pc:sldMk cId="109857222" sldId="256"/>
            <ac:spMk id="43" creationId="{5EAA4470-87F1-A6FD-BE2F-5364F2D80A70}"/>
          </ac:spMkLst>
        </pc:spChg>
        <pc:spChg chg="mod ord topLvl">
          <ac:chgData name="L Croot" userId="773c779e-e64f-4a25-a9b7-be4bbeb7d609" providerId="ADAL" clId="{2EC87EE5-35B1-42A5-9B4A-0BEDBC83085E}" dt="2024-04-17T15:56:42.297" v="1718" actId="1076"/>
          <ac:spMkLst>
            <pc:docMk/>
            <pc:sldMk cId="109857222" sldId="256"/>
            <ac:spMk id="44" creationId="{CC73AF57-5A43-7347-A3BC-4B8DDB36F3F8}"/>
          </ac:spMkLst>
        </pc:spChg>
        <pc:spChg chg="mod">
          <ac:chgData name="L Croot" userId="773c779e-e64f-4a25-a9b7-be4bbeb7d609" providerId="ADAL" clId="{2EC87EE5-35B1-42A5-9B4A-0BEDBC83085E}" dt="2024-04-17T15:56:55.455" v="1721" actId="113"/>
          <ac:spMkLst>
            <pc:docMk/>
            <pc:sldMk cId="109857222" sldId="256"/>
            <ac:spMk id="45" creationId="{73F7FDB6-654F-4808-15EF-3A996965D362}"/>
          </ac:spMkLst>
        </pc:spChg>
        <pc:grpChg chg="mod">
          <ac:chgData name="L Croot" userId="773c779e-e64f-4a25-a9b7-be4bbeb7d609" providerId="ADAL" clId="{2EC87EE5-35B1-42A5-9B4A-0BEDBC83085E}" dt="2024-04-17T15:31:05.452" v="80" actId="20578"/>
          <ac:grpSpMkLst>
            <pc:docMk/>
            <pc:sldMk cId="109857222" sldId="256"/>
            <ac:grpSpMk id="15" creationId="{7AC85330-0D4D-F833-AA91-849324D02C93}"/>
          </ac:grpSpMkLst>
        </pc:grpChg>
        <pc:grpChg chg="mod">
          <ac:chgData name="L Croot" userId="773c779e-e64f-4a25-a9b7-be4bbeb7d609" providerId="ADAL" clId="{2EC87EE5-35B1-42A5-9B4A-0BEDBC83085E}" dt="2024-04-17T15:31:08.779" v="81" actId="1076"/>
          <ac:grpSpMkLst>
            <pc:docMk/>
            <pc:sldMk cId="109857222" sldId="256"/>
            <ac:grpSpMk id="16" creationId="{A839A0B2-4B77-1642-EF5F-3B51A04D079C}"/>
          </ac:grpSpMkLst>
        </pc:grpChg>
        <pc:grpChg chg="add del">
          <ac:chgData name="L Croot" userId="773c779e-e64f-4a25-a9b7-be4bbeb7d609" providerId="ADAL" clId="{2EC87EE5-35B1-42A5-9B4A-0BEDBC83085E}" dt="2024-04-17T15:56:37.168" v="1717" actId="478"/>
          <ac:grpSpMkLst>
            <pc:docMk/>
            <pc:sldMk cId="109857222" sldId="256"/>
            <ac:grpSpMk id="17" creationId="{AAA7A247-E6F9-F0E7-5141-6D42B0F9FA1D}"/>
          </ac:grpSpMkLst>
        </pc:grpChg>
        <pc:picChg chg="add mod">
          <ac:chgData name="L Croot" userId="773c779e-e64f-4a25-a9b7-be4bbeb7d609" providerId="ADAL" clId="{2EC87EE5-35B1-42A5-9B4A-0BEDBC83085E}" dt="2024-04-17T15:56:29.329" v="1715" actId="167"/>
          <ac:picMkLst>
            <pc:docMk/>
            <pc:sldMk cId="109857222" sldId="256"/>
            <ac:picMk id="4" creationId="{AFD4B7FC-597E-C212-5A98-D55C1329B35A}"/>
          </ac:picMkLst>
        </pc:picChg>
        <pc:picChg chg="mod">
          <ac:chgData name="L Croot" userId="773c779e-e64f-4a25-a9b7-be4bbeb7d609" providerId="ADAL" clId="{2EC87EE5-35B1-42A5-9B4A-0BEDBC83085E}" dt="2024-04-17T15:31:05.452" v="80" actId="20578"/>
          <ac:picMkLst>
            <pc:docMk/>
            <pc:sldMk cId="109857222" sldId="256"/>
            <ac:picMk id="6" creationId="{722921C5-BACC-1D38-7975-2B1568927EFA}"/>
          </ac:picMkLst>
        </pc:picChg>
        <pc:picChg chg="mod">
          <ac:chgData name="L Croot" userId="773c779e-e64f-4a25-a9b7-be4bbeb7d609" providerId="ADAL" clId="{2EC87EE5-35B1-42A5-9B4A-0BEDBC83085E}" dt="2024-04-17T15:56:45.260" v="1719" actId="1076"/>
          <ac:picMkLst>
            <pc:docMk/>
            <pc:sldMk cId="109857222" sldId="256"/>
            <ac:picMk id="10" creationId="{171F18F9-D030-9473-2524-7AC04C97B308}"/>
          </ac:picMkLst>
        </pc:picChg>
        <pc:picChg chg="add del mod ord topLvl">
          <ac:chgData name="L Croot" userId="773c779e-e64f-4a25-a9b7-be4bbeb7d609" providerId="ADAL" clId="{2EC87EE5-35B1-42A5-9B4A-0BEDBC83085E}" dt="2024-04-17T15:56:37.168" v="1717" actId="478"/>
          <ac:picMkLst>
            <pc:docMk/>
            <pc:sldMk cId="109857222" sldId="256"/>
            <ac:picMk id="40" creationId="{085DEA70-6516-9476-01AF-31D1F4EDD03C}"/>
          </ac:picMkLst>
        </pc:picChg>
        <pc:picChg chg="add del mod">
          <ac:chgData name="L Croot" userId="773c779e-e64f-4a25-a9b7-be4bbeb7d609" providerId="ADAL" clId="{2EC87EE5-35B1-42A5-9B4A-0BEDBC83085E}" dt="2024-04-17T15:56:03.858" v="1707" actId="21"/>
          <ac:picMkLst>
            <pc:docMk/>
            <pc:sldMk cId="109857222" sldId="256"/>
            <ac:picMk id="1026" creationId="{AFD4B7FC-597E-C212-5A98-D55C1329B35A}"/>
          </ac:picMkLst>
        </pc:picChg>
      </pc:sldChg>
      <pc:sldChg chg="modSp mod">
        <pc:chgData name="L Croot" userId="773c779e-e64f-4a25-a9b7-be4bbeb7d609" providerId="ADAL" clId="{2EC87EE5-35B1-42A5-9B4A-0BEDBC83085E}" dt="2024-04-17T15:55:11.259" v="1693" actId="120"/>
        <pc:sldMkLst>
          <pc:docMk/>
          <pc:sldMk cId="3386877469" sldId="257"/>
        </pc:sldMkLst>
        <pc:spChg chg="mod">
          <ac:chgData name="L Croot" userId="773c779e-e64f-4a25-a9b7-be4bbeb7d609" providerId="ADAL" clId="{2EC87EE5-35B1-42A5-9B4A-0BEDBC83085E}" dt="2024-04-17T15:52:46.435" v="1549" actId="27636"/>
          <ac:spMkLst>
            <pc:docMk/>
            <pc:sldMk cId="3386877469" sldId="257"/>
            <ac:spMk id="2" creationId="{00000000-0000-0000-0000-000000000000}"/>
          </ac:spMkLst>
        </pc:spChg>
        <pc:spChg chg="mod">
          <ac:chgData name="L Croot" userId="773c779e-e64f-4a25-a9b7-be4bbeb7d609" providerId="ADAL" clId="{2EC87EE5-35B1-42A5-9B4A-0BEDBC83085E}" dt="2024-04-17T15:51:33.117" v="1478" actId="20577"/>
          <ac:spMkLst>
            <pc:docMk/>
            <pc:sldMk cId="3386877469" sldId="257"/>
            <ac:spMk id="36" creationId="{78029E40-04D9-E5D1-994E-23770BE64487}"/>
          </ac:spMkLst>
        </pc:spChg>
        <pc:spChg chg="mod">
          <ac:chgData name="L Croot" userId="773c779e-e64f-4a25-a9b7-be4bbeb7d609" providerId="ADAL" clId="{2EC87EE5-35B1-42A5-9B4A-0BEDBC83085E}" dt="2024-04-17T15:48:56.578" v="1261" actId="14100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L Croot" userId="773c779e-e64f-4a25-a9b7-be4bbeb7d609" providerId="ADAL" clId="{2EC87EE5-35B1-42A5-9B4A-0BEDBC83085E}" dt="2024-04-17T15:54:04.350" v="1646" actId="404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L Croot" userId="773c779e-e64f-4a25-a9b7-be4bbeb7d609" providerId="ADAL" clId="{2EC87EE5-35B1-42A5-9B4A-0BEDBC83085E}" dt="2024-04-17T15:55:11.259" v="1693" actId="120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L Croot" userId="773c779e-e64f-4a25-a9b7-be4bbeb7d609" providerId="ADAL" clId="{2EC87EE5-35B1-42A5-9B4A-0BEDBC83085E}" dt="2024-04-17T15:49:51.862" v="1335" actId="1076"/>
          <ac:spMkLst>
            <pc:docMk/>
            <pc:sldMk cId="3386877469" sldId="257"/>
            <ac:spMk id="45" creationId="{7ED2F973-3369-B290-291D-4551125356F1}"/>
          </ac:spMkLst>
        </pc:spChg>
        <pc:spChg chg="mod">
          <ac:chgData name="L Croot" userId="773c779e-e64f-4a25-a9b7-be4bbeb7d609" providerId="ADAL" clId="{2EC87EE5-35B1-42A5-9B4A-0BEDBC83085E}" dt="2024-04-17T15:49:25.264" v="1294" actId="113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L Croot" userId="773c779e-e64f-4a25-a9b7-be4bbeb7d609" providerId="ADAL" clId="{2EC87EE5-35B1-42A5-9B4A-0BEDBC83085E}" dt="2024-04-17T15:51:21.392" v="1472" actId="404"/>
          <ac:spMkLst>
            <pc:docMk/>
            <pc:sldMk cId="3386877469" sldId="257"/>
            <ac:spMk id="50" creationId="{4CBCF1ED-545F-8B1F-FFAB-58A6F22BB370}"/>
          </ac:spMkLst>
        </pc:spChg>
        <pc:spChg chg="mod">
          <ac:chgData name="L Croot" userId="773c779e-e64f-4a25-a9b7-be4bbeb7d609" providerId="ADAL" clId="{2EC87EE5-35B1-42A5-9B4A-0BEDBC83085E}" dt="2024-04-17T15:53:01.054" v="1572" actId="20577"/>
          <ac:spMkLst>
            <pc:docMk/>
            <pc:sldMk cId="3386877469" sldId="257"/>
            <ac:spMk id="51" creationId="{0A585AFB-39A4-30DB-FFDF-2D87E498CD19}"/>
          </ac:spMkLst>
        </pc:spChg>
        <pc:grpChg chg="mod">
          <ac:chgData name="L Croot" userId="773c779e-e64f-4a25-a9b7-be4bbeb7d609" providerId="ADAL" clId="{2EC87EE5-35B1-42A5-9B4A-0BEDBC83085E}" dt="2024-04-17T15:51:09.028" v="1463" actId="20578"/>
          <ac:grpSpMkLst>
            <pc:docMk/>
            <pc:sldMk cId="3386877469" sldId="257"/>
            <ac:grpSpMk id="15" creationId="{506617C5-3CB9-CC6B-4E7E-10704EDB78D7}"/>
          </ac:grpSpMkLst>
        </pc:grpChg>
        <pc:picChg chg="mod">
          <ac:chgData name="L Croot" userId="773c779e-e64f-4a25-a9b7-be4bbeb7d609" providerId="ADAL" clId="{2EC87EE5-35B1-42A5-9B4A-0BEDBC83085E}" dt="2024-04-17T15:51:09.028" v="1463" actId="20578"/>
          <ac:picMkLst>
            <pc:docMk/>
            <pc:sldMk cId="3386877469" sldId="257"/>
            <ac:picMk id="29" creationId="{FFE548A9-621F-8BBD-BFEB-F9BC381B02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nuts-about-needlepoint.com/the-graph-paper-problem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ngimg.com/download/18957" TargetMode="External"/><Relationship Id="rId11" Type="http://schemas.openxmlformats.org/officeDocument/2006/relationships/hyperlink" Target="https://www.deviantart.com/blazingfirebug/art/College-Ruled-Paper-438389060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hyperlink" Target="http://www.flickr.com/photos/digitalyardsale/4806056594/" TargetMode="External"/><Relationship Id="rId9" Type="http://schemas.openxmlformats.org/officeDocument/2006/relationships/hyperlink" Target="https://www.wisc-online.com/assetrepository/viewasset?id=2654" TargetMode="Externa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hyperlink" Target="http://en.wikipedia.org/wiki/File:Florida_Sunrise_099.JPG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s://pngimg.com/download/1895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isc-online.com/assetrepository/viewasset?id=2654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3.jpeg"/><Relationship Id="rId14" Type="http://schemas.openxmlformats.org/officeDocument/2006/relationships/hyperlink" Target="http://www.all-flags-world.com/country-flag/France/national-french-fla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irculatory system">
            <a:extLst>
              <a:ext uri="{FF2B5EF4-FFF2-40B4-BE49-F238E27FC236}">
                <a16:creationId xmlns:a16="http://schemas.microsoft.com/office/drawing/2014/main" id="{AFD4B7FC-597E-C212-5A98-D55C1329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82" y="4536138"/>
            <a:ext cx="3512824" cy="23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0354"/>
            <a:ext cx="10912415" cy="1064884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/>
                <a:cs typeface="Calibri Light"/>
              </a:rPr>
              <a:t>Summer Term 1 in Year 6</a:t>
            </a:r>
            <a:endParaRPr lang="en-US" dirty="0">
              <a:latin typeface="Cavolini"/>
              <a:cs typeface="Biome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C85330-0D4D-F833-AA91-849324D02C93}"/>
              </a:ext>
            </a:extLst>
          </p:cNvPr>
          <p:cNvGrpSpPr/>
          <p:nvPr/>
        </p:nvGrpSpPr>
        <p:grpSpPr>
          <a:xfrm>
            <a:off x="131785" y="789216"/>
            <a:ext cx="2743200" cy="3686802"/>
            <a:chOff x="-5751" y="981527"/>
            <a:chExt cx="2743200" cy="3686802"/>
          </a:xfrm>
        </p:grpSpPr>
        <p:pic>
          <p:nvPicPr>
            <p:cNvPr id="6" name="Picture 5" descr="A close up of a paper&#10;&#10;Description automatically generated">
              <a:extLst>
                <a:ext uri="{FF2B5EF4-FFF2-40B4-BE49-F238E27FC236}">
                  <a16:creationId xmlns:a16="http://schemas.microsoft.com/office/drawing/2014/main" id="{722921C5-BACC-1D38-7975-2B156892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-5751" y="1010729"/>
              <a:ext cx="2743200" cy="3657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2224B0-F1D9-7A00-2930-2C13A8A2534D}"/>
                </a:ext>
              </a:extLst>
            </p:cNvPr>
            <p:cNvSpPr txBox="1"/>
            <p:nvPr/>
          </p:nvSpPr>
          <p:spPr>
            <a:xfrm>
              <a:off x="-5751" y="981527"/>
              <a:ext cx="2698251" cy="361637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rPr>
                <a:t>Welcome back!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endParaRPr>
            </a:p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rPr>
                <a:t>Dates for your diaries:</a:t>
              </a:r>
            </a:p>
            <a:p>
              <a:endParaRPr lang="en-US" sz="1100" b="1" dirty="0">
                <a:cs typeface="Calibri"/>
              </a:endParaRPr>
            </a:p>
            <a:p>
              <a:r>
                <a:rPr lang="en-US" sz="1100" b="1" dirty="0">
                  <a:highlight>
                    <a:srgbClr val="FFFF00"/>
                  </a:highlight>
                  <a:cs typeface="Calibri"/>
                </a:rPr>
                <a:t>Thursdays and Fridays </a:t>
              </a:r>
              <a:r>
                <a:rPr lang="en-US" sz="1100" dirty="0">
                  <a:highlight>
                    <a:srgbClr val="FFFF00"/>
                  </a:highlight>
                  <a:cs typeface="Calibri"/>
                </a:rPr>
                <a:t>–  PE days </a:t>
              </a:r>
            </a:p>
            <a:p>
              <a:endParaRPr lang="en-US" sz="1100" dirty="0">
                <a:highlight>
                  <a:srgbClr val="FFFF00"/>
                </a:highlight>
                <a:cs typeface="Calibri"/>
              </a:endParaRPr>
            </a:p>
            <a:p>
              <a:r>
                <a:rPr lang="en-US" sz="1100" dirty="0">
                  <a:cs typeface="Calibri"/>
                </a:rPr>
                <a:t>29</a:t>
              </a:r>
              <a:r>
                <a:rPr lang="en-US" sz="1100" baseline="30000" dirty="0">
                  <a:cs typeface="Calibri"/>
                </a:rPr>
                <a:t>th</a:t>
              </a:r>
              <a:r>
                <a:rPr lang="en-US" sz="1100" dirty="0">
                  <a:cs typeface="Calibri"/>
                </a:rPr>
                <a:t> April - Personal Best Festival – Amersham School</a:t>
              </a:r>
            </a:p>
            <a:p>
              <a:endParaRPr lang="en-US" sz="1100" dirty="0">
                <a:cs typeface="Calibri"/>
              </a:endParaRPr>
            </a:p>
            <a:p>
              <a:r>
                <a:rPr lang="en-US" sz="1100" i="1" dirty="0">
                  <a:cs typeface="Calibri"/>
                </a:rPr>
                <a:t>Parent helpers please get in touch via dojo.</a:t>
              </a:r>
              <a:endParaRPr lang="en-US" sz="1100" dirty="0">
                <a:highlight>
                  <a:srgbClr val="FFFF00"/>
                </a:highlight>
                <a:cs typeface="Calibri"/>
              </a:endParaRPr>
            </a:p>
            <a:p>
              <a:endParaRPr lang="en-US" sz="1100" dirty="0">
                <a:cs typeface="Calibri"/>
              </a:endParaRPr>
            </a:p>
            <a:p>
              <a:r>
                <a:rPr lang="en-US" sz="1100" dirty="0">
                  <a:cs typeface="Calibri"/>
                </a:rPr>
                <a:t>13</a:t>
              </a:r>
              <a:r>
                <a:rPr lang="en-US" sz="1100" baseline="30000" dirty="0">
                  <a:cs typeface="Calibri"/>
                </a:rPr>
                <a:t>th</a:t>
              </a:r>
              <a:r>
                <a:rPr lang="en-US" sz="1100" dirty="0">
                  <a:cs typeface="Calibri"/>
                </a:rPr>
                <a:t> May – SATs week (breakfast each day provided)</a:t>
              </a:r>
            </a:p>
            <a:p>
              <a:endParaRPr lang="en-US" sz="1200" dirty="0">
                <a:cs typeface="Calibri"/>
              </a:endParaRPr>
            </a:p>
            <a:p>
              <a:r>
                <a:rPr lang="en-US" sz="1100" i="1" dirty="0">
                  <a:cs typeface="Calibri"/>
                </a:rPr>
                <a:t>w/c 20</a:t>
              </a:r>
              <a:r>
                <a:rPr lang="en-US" sz="1100" i="1" baseline="30000" dirty="0">
                  <a:cs typeface="Calibri"/>
                </a:rPr>
                <a:t>th</a:t>
              </a:r>
              <a:r>
                <a:rPr lang="en-US" sz="1100" i="1" dirty="0">
                  <a:cs typeface="Calibri"/>
                </a:rPr>
                <a:t> May - Auditions for </a:t>
              </a:r>
              <a:r>
                <a:rPr lang="en-US" sz="1100" i="1" dirty="0" err="1">
                  <a:cs typeface="Calibri"/>
                </a:rPr>
                <a:t>Yr</a:t>
              </a:r>
              <a:r>
                <a:rPr lang="en-US" sz="1100" i="1" dirty="0">
                  <a:cs typeface="Calibri"/>
                </a:rPr>
                <a:t> 6 Production </a:t>
              </a:r>
            </a:p>
            <a:p>
              <a:endParaRPr lang="en-US" sz="1100" i="1" dirty="0">
                <a:cs typeface="Calibri"/>
              </a:endParaRPr>
            </a:p>
            <a:p>
              <a:r>
                <a:rPr lang="en-US" sz="1100" i="1" dirty="0">
                  <a:cs typeface="Calibri"/>
                </a:rPr>
                <a:t>24-28</a:t>
              </a:r>
              <a:r>
                <a:rPr lang="en-US" sz="1100" i="1" baseline="30000" dirty="0">
                  <a:cs typeface="Calibri"/>
                </a:rPr>
                <a:t>th</a:t>
              </a:r>
              <a:r>
                <a:rPr lang="en-US" sz="1100" i="1" dirty="0">
                  <a:cs typeface="Calibri"/>
                </a:rPr>
                <a:t> June – Residential</a:t>
              </a:r>
            </a:p>
            <a:p>
              <a:endParaRPr lang="en-US" sz="1100" i="1" dirty="0">
                <a:cs typeface="Calibri"/>
              </a:endParaRPr>
            </a:p>
            <a:p>
              <a:r>
                <a:rPr lang="en-US" sz="1100" i="1" dirty="0">
                  <a:cs typeface="Calibri"/>
                </a:rPr>
                <a:t>w/c 1</a:t>
              </a:r>
              <a:r>
                <a:rPr lang="en-US" sz="1100" i="1" baseline="30000" dirty="0">
                  <a:cs typeface="Calibri"/>
                </a:rPr>
                <a:t>st</a:t>
              </a:r>
              <a:r>
                <a:rPr lang="en-US" sz="1100" i="1" dirty="0">
                  <a:cs typeface="Calibri"/>
                </a:rPr>
                <a:t> July – </a:t>
              </a:r>
              <a:r>
                <a:rPr lang="en-US" sz="1100" i="1" dirty="0" err="1">
                  <a:cs typeface="Calibri"/>
                </a:rPr>
                <a:t>Bikeability</a:t>
              </a:r>
              <a:r>
                <a:rPr lang="en-US" sz="1100" i="1" dirty="0">
                  <a:cs typeface="Calibri"/>
                </a:rPr>
                <a:t> and Transition Day</a:t>
              </a:r>
            </a:p>
            <a:p>
              <a:endParaRPr lang="en-US" sz="1200" i="1" dirty="0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39A0B2-4B77-1642-EF5F-3B51A04D079C}"/>
              </a:ext>
            </a:extLst>
          </p:cNvPr>
          <p:cNvGrpSpPr/>
          <p:nvPr/>
        </p:nvGrpSpPr>
        <p:grpSpPr>
          <a:xfrm>
            <a:off x="-275650" y="4308604"/>
            <a:ext cx="4410973" cy="2880801"/>
            <a:chOff x="9021" y="4074420"/>
            <a:chExt cx="4410973" cy="2795949"/>
          </a:xfrm>
        </p:grpSpPr>
        <p:pic>
          <p:nvPicPr>
            <p:cNvPr id="10" name="Picture 9" descr="A yellow sticky note with tape on it&#10;&#10;Description automatically generated">
              <a:extLst>
                <a:ext uri="{FF2B5EF4-FFF2-40B4-BE49-F238E27FC236}">
                  <a16:creationId xmlns:a16="http://schemas.microsoft.com/office/drawing/2014/main" id="{171F18F9-D030-9473-2524-7AC04C97B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021" y="4074420"/>
              <a:ext cx="4410973" cy="27959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051E1B-9773-04A2-EA46-682925A0C3BC}"/>
                </a:ext>
              </a:extLst>
            </p:cNvPr>
            <p:cNvSpPr txBox="1"/>
            <p:nvPr/>
          </p:nvSpPr>
          <p:spPr>
            <a:xfrm>
              <a:off x="581970" y="5286803"/>
              <a:ext cx="3034871" cy="12545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cs typeface="Calibri"/>
              </a:endParaRPr>
            </a:p>
            <a:p>
              <a:pPr algn="ctr"/>
              <a:r>
                <a:rPr lang="en-US" b="1" dirty="0">
                  <a:cs typeface="Calibri"/>
                </a:rPr>
                <a:t>Reading</a:t>
              </a:r>
              <a:endParaRPr lang="en-US" dirty="0">
                <a:cs typeface="Calibri"/>
              </a:endParaRPr>
            </a:p>
            <a:p>
              <a:r>
                <a:rPr lang="en-US" sz="1400" dirty="0">
                  <a:cs typeface="Calibri"/>
                </a:rPr>
                <a:t>Please ensure that all reading is logged on </a:t>
              </a:r>
              <a:r>
                <a:rPr lang="en-US" sz="1400" dirty="0" err="1">
                  <a:cs typeface="Calibri"/>
                </a:rPr>
                <a:t>BoomReader</a:t>
              </a:r>
              <a:r>
                <a:rPr lang="en-US" sz="1400" dirty="0">
                  <a:cs typeface="Calibri"/>
                </a:rPr>
                <a:t> a minimum of 3 times a week (including one parent read).</a:t>
              </a:r>
            </a:p>
          </p:txBody>
        </p:sp>
        <p:pic>
          <p:nvPicPr>
            <p:cNvPr id="14" name="Picture 13" descr="BoomReader Parents">
              <a:extLst>
                <a:ext uri="{FF2B5EF4-FFF2-40B4-BE49-F238E27FC236}">
                  <a16:creationId xmlns:a16="http://schemas.microsoft.com/office/drawing/2014/main" id="{C443C9FE-4771-EE97-7CBF-53F446FFB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7608" y="5018854"/>
              <a:ext cx="1377351" cy="51527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2A2A62-F65F-B314-61FC-D916DBB226F7}"/>
              </a:ext>
            </a:extLst>
          </p:cNvPr>
          <p:cNvGrpSpPr/>
          <p:nvPr/>
        </p:nvGrpSpPr>
        <p:grpSpPr>
          <a:xfrm>
            <a:off x="4063042" y="732709"/>
            <a:ext cx="2024331" cy="603064"/>
            <a:chOff x="4063042" y="766999"/>
            <a:chExt cx="2024331" cy="603064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063042" y="772164"/>
              <a:ext cx="2024331" cy="59789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4248821" y="766999"/>
              <a:ext cx="1672151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cs typeface="Calibri"/>
                </a:rPr>
                <a:t>English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36AB33-266C-E24D-7B7E-96557CBBE361}"/>
              </a:ext>
            </a:extLst>
          </p:cNvPr>
          <p:cNvGrpSpPr/>
          <p:nvPr/>
        </p:nvGrpSpPr>
        <p:grpSpPr>
          <a:xfrm>
            <a:off x="8926762" y="4083448"/>
            <a:ext cx="2682607" cy="584775"/>
            <a:chOff x="8951344" y="4034287"/>
            <a:chExt cx="2225614" cy="584775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951344" y="4050202"/>
              <a:ext cx="2225614" cy="52601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9155835" y="4034287"/>
              <a:ext cx="178716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cs typeface="Calibri"/>
                </a:rPr>
                <a:t>Geography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6CF043-C92C-128D-7EB3-F8B77BD0BD68}"/>
              </a:ext>
            </a:extLst>
          </p:cNvPr>
          <p:cNvGrpSpPr/>
          <p:nvPr/>
        </p:nvGrpSpPr>
        <p:grpSpPr>
          <a:xfrm>
            <a:off x="4954439" y="4050572"/>
            <a:ext cx="2139349" cy="584775"/>
            <a:chOff x="4954439" y="4016282"/>
            <a:chExt cx="2139349" cy="584775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954439" y="4035824"/>
              <a:ext cx="2139349" cy="52601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5226481" y="4016282"/>
              <a:ext cx="157150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cs typeface="Calibri"/>
                </a:rPr>
                <a:t>Science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86526D-989C-627D-0225-82819E10FD3C}"/>
              </a:ext>
            </a:extLst>
          </p:cNvPr>
          <p:cNvGrpSpPr/>
          <p:nvPr/>
        </p:nvGrpSpPr>
        <p:grpSpPr>
          <a:xfrm>
            <a:off x="8476891" y="766999"/>
            <a:ext cx="2110595" cy="603062"/>
            <a:chOff x="8476891" y="766999"/>
            <a:chExt cx="2110595" cy="60306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476891" y="772162"/>
              <a:ext cx="2110595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8648291" y="766999"/>
              <a:ext cx="175841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 err="1">
                  <a:cs typeface="Calibri"/>
                </a:rPr>
                <a:t>Maths</a:t>
              </a:r>
              <a:endParaRPr lang="en-US" sz="3200" dirty="0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6F804-28C6-881F-82F5-5CE1775B84CC}"/>
              </a:ext>
            </a:extLst>
          </p:cNvPr>
          <p:cNvGrpSpPr/>
          <p:nvPr/>
        </p:nvGrpSpPr>
        <p:grpSpPr>
          <a:xfrm>
            <a:off x="3085419" y="1317484"/>
            <a:ext cx="4283322" cy="2676325"/>
            <a:chOff x="3114136" y="1362224"/>
            <a:chExt cx="4283322" cy="2717595"/>
          </a:xfrm>
        </p:grpSpPr>
        <p:pic>
          <p:nvPicPr>
            <p:cNvPr id="25" name="Picture 24" descr="A close up of a paper&#10;&#10;Description automatically generated">
              <a:extLst>
                <a:ext uri="{FF2B5EF4-FFF2-40B4-BE49-F238E27FC236}">
                  <a16:creationId xmlns:a16="http://schemas.microsoft.com/office/drawing/2014/main" id="{8EB03010-F86B-C92B-5177-BBF6E88D0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l="1" t="-109" r="524" b="66625"/>
            <a:stretch/>
          </p:blipFill>
          <p:spPr>
            <a:xfrm>
              <a:off x="3114136" y="1362224"/>
              <a:ext cx="4065934" cy="27175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FF121F-530F-88C9-04BB-84A441482071}"/>
                </a:ext>
              </a:extLst>
            </p:cNvPr>
            <p:cNvSpPr txBox="1"/>
            <p:nvPr/>
          </p:nvSpPr>
          <p:spPr>
            <a:xfrm>
              <a:off x="3698086" y="1649930"/>
              <a:ext cx="3699372" cy="217203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 </a:t>
              </a:r>
              <a:r>
                <a:rPr lang="en-US" b="1" dirty="0">
                  <a:cs typeface="Calibri"/>
                </a:rPr>
                <a:t>Some of the books which will inspire our writing will be:</a:t>
              </a:r>
            </a:p>
            <a:p>
              <a:endParaRPr lang="en-US" b="1" dirty="0">
                <a:cs typeface="Calibri"/>
              </a:endParaRPr>
            </a:p>
            <a:p>
              <a:r>
                <a:rPr lang="en-US" sz="1600" b="1" dirty="0">
                  <a:cs typeface="Calibri"/>
                </a:rPr>
                <a:t>The Mysteries of Harris Burdick </a:t>
              </a:r>
            </a:p>
            <a:p>
              <a:r>
                <a:rPr lang="en-US" sz="1600" dirty="0">
                  <a:cs typeface="Calibri"/>
                </a:rPr>
                <a:t>By Chris </a:t>
              </a:r>
              <a:r>
                <a:rPr lang="en-US" sz="1600">
                  <a:cs typeface="Calibri"/>
                </a:rPr>
                <a:t>Van Allsburg</a:t>
              </a:r>
              <a:endParaRPr lang="en-US" sz="1100" b="1" dirty="0">
                <a:cs typeface="Calibri"/>
              </a:endParaRPr>
            </a:p>
            <a:p>
              <a:r>
                <a:rPr lang="en-US" sz="1600" b="1" dirty="0">
                  <a:cs typeface="Calibri"/>
                </a:rPr>
                <a:t>The Arrival </a:t>
              </a:r>
              <a:r>
                <a:rPr lang="en-US" sz="1600" dirty="0">
                  <a:cs typeface="Calibri"/>
                </a:rPr>
                <a:t>by Shaun Tan</a:t>
              </a:r>
              <a:endParaRPr lang="en-US" sz="1100" b="1" dirty="0">
                <a:cs typeface="Calibri"/>
              </a:endParaRPr>
            </a:p>
            <a:p>
              <a:r>
                <a:rPr lang="en-US" sz="1600" b="1" dirty="0">
                  <a:cs typeface="Calibri"/>
                </a:rPr>
                <a:t>Boy Giant </a:t>
              </a:r>
              <a:r>
                <a:rPr lang="en-US" sz="1600" dirty="0">
                  <a:cs typeface="Calibri"/>
                </a:rPr>
                <a:t>by Michael Morpurgo</a:t>
              </a:r>
            </a:p>
            <a:p>
              <a:r>
                <a:rPr lang="en-US" dirty="0">
                  <a:cs typeface="Calibri"/>
                </a:rPr>
                <a:t>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9F68FF-99F9-0BF1-44A0-CB67F46A8E3D}"/>
              </a:ext>
            </a:extLst>
          </p:cNvPr>
          <p:cNvGrpSpPr/>
          <p:nvPr/>
        </p:nvGrpSpPr>
        <p:grpSpPr>
          <a:xfrm>
            <a:off x="7368741" y="1358087"/>
            <a:ext cx="4240629" cy="2632205"/>
            <a:chOff x="7368741" y="1358087"/>
            <a:chExt cx="4240629" cy="2632205"/>
          </a:xfrm>
        </p:grpSpPr>
        <p:pic>
          <p:nvPicPr>
            <p:cNvPr id="28" name="Picture 27" descr="A grid of blue squares&#10;&#10;Description automatically generated">
              <a:extLst>
                <a:ext uri="{FF2B5EF4-FFF2-40B4-BE49-F238E27FC236}">
                  <a16:creationId xmlns:a16="http://schemas.microsoft.com/office/drawing/2014/main" id="{96978C7B-2857-2DB3-1A11-EA77C3838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368741" y="1358087"/>
              <a:ext cx="4240629" cy="263220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AA4470-87F1-A6FD-BE2F-5364F2D80A70}"/>
                </a:ext>
              </a:extLst>
            </p:cNvPr>
            <p:cNvSpPr txBox="1"/>
            <p:nvPr/>
          </p:nvSpPr>
          <p:spPr>
            <a:xfrm>
              <a:off x="7705428" y="1659357"/>
              <a:ext cx="3753326" cy="216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cs typeface="Calibri"/>
                </a:rPr>
                <a:t>This half term we will focus on revising key learning in KS2. These will include the topics of:</a:t>
              </a:r>
            </a:p>
            <a:p>
              <a:r>
                <a:rPr lang="en-US" sz="1600" dirty="0">
                  <a:cs typeface="Calibri"/>
                </a:rPr>
                <a:t>Number</a:t>
              </a:r>
            </a:p>
            <a:p>
              <a:r>
                <a:rPr lang="en-US" sz="1600" dirty="0">
                  <a:cs typeface="Calibri"/>
                </a:rPr>
                <a:t>Formal methods of calculation</a:t>
              </a:r>
            </a:p>
            <a:p>
              <a:r>
                <a:rPr lang="en-US" sz="1600" dirty="0">
                  <a:cs typeface="Calibri"/>
                </a:rPr>
                <a:t>Shape</a:t>
              </a:r>
            </a:p>
            <a:p>
              <a:r>
                <a:rPr lang="en-US" sz="1600" dirty="0">
                  <a:cs typeface="Calibri"/>
                </a:rPr>
                <a:t>Geometry</a:t>
              </a:r>
            </a:p>
            <a:p>
              <a:r>
                <a:rPr lang="en-US" sz="1600" dirty="0">
                  <a:cs typeface="Calibri"/>
                </a:rPr>
                <a:t>Algebra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C73AF57-5A43-7347-A3BC-4B8DDB36F3F8}"/>
              </a:ext>
            </a:extLst>
          </p:cNvPr>
          <p:cNvSpPr txBox="1"/>
          <p:nvPr/>
        </p:nvSpPr>
        <p:spPr>
          <a:xfrm>
            <a:off x="4210137" y="4786463"/>
            <a:ext cx="3249283" cy="754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Our science unit is …</a:t>
            </a:r>
          </a:p>
          <a:p>
            <a:r>
              <a:rPr lang="en-US" dirty="0">
                <a:cs typeface="Calibri"/>
              </a:rPr>
              <a:t> The Circulatory System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0038FF-454A-5D0B-2535-CFC0372AFB1E}"/>
              </a:ext>
            </a:extLst>
          </p:cNvPr>
          <p:cNvGrpSpPr/>
          <p:nvPr/>
        </p:nvGrpSpPr>
        <p:grpSpPr>
          <a:xfrm>
            <a:off x="8144552" y="4615093"/>
            <a:ext cx="3778369" cy="2081683"/>
            <a:chOff x="8232475" y="4683476"/>
            <a:chExt cx="3778369" cy="199116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186534-7AF8-03D4-8D76-4EBC04C09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32475" y="4683476"/>
              <a:ext cx="3778369" cy="199116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F7FDB6-654F-4808-15EF-3A996965D362}"/>
                </a:ext>
              </a:extLst>
            </p:cNvPr>
            <p:cNvSpPr txBox="1"/>
            <p:nvPr/>
          </p:nvSpPr>
          <p:spPr>
            <a:xfrm>
              <a:off x="8299734" y="4772788"/>
              <a:ext cx="3615719" cy="172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cs typeface="Calibri"/>
                </a:rPr>
                <a:t>Global Challenges</a:t>
              </a:r>
            </a:p>
            <a:p>
              <a:r>
                <a:rPr lang="en-US" sz="1600" dirty="0">
                  <a:cs typeface="Calibri"/>
                </a:rPr>
                <a:t>Our learning will build to us answering our </a:t>
              </a:r>
              <a:r>
                <a:rPr lang="en-US" sz="1600" b="1" dirty="0">
                  <a:cs typeface="Calibri"/>
                </a:rPr>
                <a:t>Big Question: What issues is the world currently facing?</a:t>
              </a:r>
            </a:p>
            <a:p>
              <a:endParaRPr lang="en-US" sz="1600" dirty="0">
                <a:cs typeface="Calibri"/>
              </a:endParaRPr>
            </a:p>
            <a:p>
              <a:r>
                <a:rPr lang="en-US" sz="1600" dirty="0">
                  <a:cs typeface="Calibri"/>
                </a:rPr>
                <a:t>We will be covering issues such as climate change and displacement.</a:t>
              </a:r>
            </a:p>
          </p:txBody>
        </p:sp>
      </p:grpSp>
      <p:pic>
        <p:nvPicPr>
          <p:cNvPr id="20" name="Picture 19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935D9D63-6AB1-3E25-F35A-E47050919A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21" b="89732" l="9821" r="91071">
                        <a14:foregroundMark x1="39732" y1="17411" x2="57589" y2="15625"/>
                        <a14:foregroundMark x1="17857" y1="33482" x2="54911" y2="17411"/>
                        <a14:foregroundMark x1="54911" y1="17411" x2="77232" y2="28125"/>
                        <a14:foregroundMark x1="28125" y1="77679" x2="71875" y2="83036"/>
                        <a14:foregroundMark x1="71875" y1="83036" x2="74554" y2="76786"/>
                        <a14:foregroundMark x1="27232" y1="80357" x2="62054" y2="44196"/>
                        <a14:foregroundMark x1="62054" y1="44196" x2="70982" y2="25446"/>
                        <a14:foregroundMark x1="29018" y1="20089" x2="69196" y2="75000"/>
                        <a14:foregroundMark x1="29018" y1="21875" x2="29018" y2="21875"/>
                        <a14:foregroundMark x1="23661" y1="25446" x2="23661" y2="25446"/>
                        <a14:foregroundMark x1="78125" y1="51339" x2="21875" y2="51339"/>
                        <a14:foregroundMark x1="55804" y1="29911" x2="58482" y2="75893"/>
                        <a14:foregroundMark x1="34375" y1="34375" x2="37054" y2="75893"/>
                        <a14:foregroundMark x1="37054" y1="75893" x2="37054" y2="75893"/>
                        <a14:foregroundMark x1="56696" y1="31696" x2="51339" y2="52679"/>
                        <a14:foregroundMark x1="47768" y1="27232" x2="47768" y2="44196"/>
                        <a14:foregroundMark x1="9821" y1="48661" x2="9821" y2="48661"/>
                        <a14:foregroundMark x1="91071" y1="50446" x2="91071" y2="50446"/>
                        <a14:foregroundMark x1="27232" y1="37946" x2="27232" y2="379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3275" y="76200"/>
            <a:ext cx="1270959" cy="12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,600+ Cooking Patterns Illustrations, Royalty-Free Vector Graphics &amp; Clip  Art - iStock">
            <a:extLst>
              <a:ext uri="{FF2B5EF4-FFF2-40B4-BE49-F238E27FC236}">
                <a16:creationId xmlns:a16="http://schemas.microsoft.com/office/drawing/2014/main" id="{383582A2-496A-3460-3768-129F4554D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4"/>
          <a:stretch/>
        </p:blipFill>
        <p:spPr bwMode="auto">
          <a:xfrm>
            <a:off x="3303829" y="1666815"/>
            <a:ext cx="2511133" cy="20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42845"/>
            <a:ext cx="10826151" cy="10648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/>
                <a:cs typeface="Calibri Light"/>
              </a:rPr>
              <a:t>Summer Term 1 in Year 6</a:t>
            </a:r>
            <a:endParaRPr lang="en-US" dirty="0">
              <a:latin typeface="Cavolini"/>
              <a:cs typeface="Biome"/>
            </a:endParaRPr>
          </a:p>
        </p:txBody>
      </p:sp>
      <p:pic>
        <p:nvPicPr>
          <p:cNvPr id="4" name="Picture 3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0633E944-81A8-50CA-EC8C-D6C7A182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89732" l="9821" r="91071">
                        <a14:foregroundMark x1="39732" y1="17411" x2="57589" y2="15625"/>
                        <a14:foregroundMark x1="17857" y1="33482" x2="54911" y2="17411"/>
                        <a14:foregroundMark x1="54911" y1="17411" x2="77232" y2="28125"/>
                        <a14:foregroundMark x1="28125" y1="77679" x2="71875" y2="83036"/>
                        <a14:foregroundMark x1="71875" y1="83036" x2="74554" y2="76786"/>
                        <a14:foregroundMark x1="27232" y1="80357" x2="62054" y2="44196"/>
                        <a14:foregroundMark x1="62054" y1="44196" x2="70982" y2="25446"/>
                        <a14:foregroundMark x1="29018" y1="20089" x2="69196" y2="75000"/>
                        <a14:foregroundMark x1="29018" y1="21875" x2="29018" y2="21875"/>
                        <a14:foregroundMark x1="23661" y1="25446" x2="23661" y2="25446"/>
                        <a14:foregroundMark x1="78125" y1="51339" x2="21875" y2="51339"/>
                        <a14:foregroundMark x1="55804" y1="29911" x2="58482" y2="75893"/>
                        <a14:foregroundMark x1="34375" y1="34375" x2="37054" y2="75893"/>
                        <a14:foregroundMark x1="37054" y1="75893" x2="37054" y2="75893"/>
                        <a14:foregroundMark x1="56696" y1="31696" x2="51339" y2="52679"/>
                        <a14:foregroundMark x1="47768" y1="27232" x2="47768" y2="44196"/>
                        <a14:foregroundMark x1="9821" y1="48661" x2="9821" y2="48661"/>
                        <a14:foregroundMark x1="91071" y1="50446" x2="91071" y2="50446"/>
                        <a14:foregroundMark x1="27232" y1="37946" x2="27232" y2="379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3275" y="76200"/>
            <a:ext cx="1270959" cy="12709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8AFBAE5-D475-84F5-F96E-A8C171780195}"/>
              </a:ext>
            </a:extLst>
          </p:cNvPr>
          <p:cNvGrpSpPr/>
          <p:nvPr/>
        </p:nvGrpSpPr>
        <p:grpSpPr>
          <a:xfrm>
            <a:off x="3919269" y="982659"/>
            <a:ext cx="1362972" cy="646331"/>
            <a:chOff x="3919269" y="982659"/>
            <a:chExt cx="1362972" cy="646331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919269" y="1016579"/>
              <a:ext cx="1362972" cy="6122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3946896" y="982659"/>
              <a:ext cx="122645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ART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676B5-A8D2-6C27-FF48-EF223789FE4A}"/>
              </a:ext>
            </a:extLst>
          </p:cNvPr>
          <p:cNvGrpSpPr/>
          <p:nvPr/>
        </p:nvGrpSpPr>
        <p:grpSpPr>
          <a:xfrm>
            <a:off x="7827591" y="4027708"/>
            <a:ext cx="1243779" cy="649283"/>
            <a:chOff x="8687914" y="4076869"/>
            <a:chExt cx="1243779" cy="649283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687914" y="4076869"/>
              <a:ext cx="1243779" cy="5999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8787661" y="4079821"/>
              <a:ext cx="102864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PE</a:t>
              </a:r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8C56E-BE7E-0E82-4C23-CE08503E57C6}"/>
              </a:ext>
            </a:extLst>
          </p:cNvPr>
          <p:cNvGrpSpPr/>
          <p:nvPr/>
        </p:nvGrpSpPr>
        <p:grpSpPr>
          <a:xfrm>
            <a:off x="4418070" y="4030660"/>
            <a:ext cx="1993489" cy="648282"/>
            <a:chOff x="4307457" y="4030660"/>
            <a:chExt cx="1993489" cy="648282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307457" y="4078956"/>
              <a:ext cx="1993489" cy="59998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4507614" y="4030660"/>
              <a:ext cx="165545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Music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CC1E27-B74E-73A8-BFBE-44B65A83B8B2}"/>
              </a:ext>
            </a:extLst>
          </p:cNvPr>
          <p:cNvGrpSpPr/>
          <p:nvPr/>
        </p:nvGrpSpPr>
        <p:grpSpPr>
          <a:xfrm>
            <a:off x="6604123" y="974311"/>
            <a:ext cx="1362972" cy="660572"/>
            <a:chOff x="6751607" y="925150"/>
            <a:chExt cx="1362972" cy="66057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751607" y="987823"/>
              <a:ext cx="1362972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6980519" y="925150"/>
              <a:ext cx="91014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RE</a:t>
              </a:r>
              <a:endParaRPr lang="en-US" dirty="0" err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F532F-BEDE-079A-8790-7E13481324F7}"/>
              </a:ext>
            </a:extLst>
          </p:cNvPr>
          <p:cNvGrpSpPr/>
          <p:nvPr/>
        </p:nvGrpSpPr>
        <p:grpSpPr>
          <a:xfrm>
            <a:off x="901646" y="986833"/>
            <a:ext cx="1593010" cy="646331"/>
            <a:chOff x="741872" y="1011414"/>
            <a:chExt cx="1593010" cy="646331"/>
          </a:xfrm>
        </p:grpSpPr>
        <p:pic>
          <p:nvPicPr>
            <p:cNvPr id="7" name="Picture 6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BAEEFCBD-45A8-DB38-B5F6-67CFA9BBA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41872" y="1016579"/>
              <a:ext cx="1593010" cy="62665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889743-B4B5-860F-C997-2A61196C0153}"/>
                </a:ext>
              </a:extLst>
            </p:cNvPr>
            <p:cNvSpPr txBox="1"/>
            <p:nvPr/>
          </p:nvSpPr>
          <p:spPr>
            <a:xfrm>
              <a:off x="855764" y="1011414"/>
              <a:ext cx="138460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PSHE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59CE39-340B-03B0-DF7A-BC11DB61C09E}"/>
              </a:ext>
            </a:extLst>
          </p:cNvPr>
          <p:cNvGrpSpPr/>
          <p:nvPr/>
        </p:nvGrpSpPr>
        <p:grpSpPr>
          <a:xfrm>
            <a:off x="187184" y="3926308"/>
            <a:ext cx="2743198" cy="660572"/>
            <a:chOff x="138023" y="4073792"/>
            <a:chExt cx="2743198" cy="660572"/>
          </a:xfrm>
        </p:grpSpPr>
        <p:pic>
          <p:nvPicPr>
            <p:cNvPr id="8" name="Picture 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F23C2A23-87AB-D130-6619-A381524BA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38023" y="4122088"/>
              <a:ext cx="2743198" cy="6122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E70DA7-E6CC-1528-329E-DAA67ED04304}"/>
                </a:ext>
              </a:extLst>
            </p:cNvPr>
            <p:cNvSpPr txBox="1"/>
            <p:nvPr/>
          </p:nvSpPr>
          <p:spPr>
            <a:xfrm>
              <a:off x="366935" y="4073792"/>
              <a:ext cx="231913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Computing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CF355-0BA1-88F7-08F4-9E9D1CD9EB24}"/>
              </a:ext>
            </a:extLst>
          </p:cNvPr>
          <p:cNvGrpSpPr/>
          <p:nvPr/>
        </p:nvGrpSpPr>
        <p:grpSpPr>
          <a:xfrm>
            <a:off x="9485190" y="1297580"/>
            <a:ext cx="1966821" cy="648283"/>
            <a:chOff x="9497682" y="1397514"/>
            <a:chExt cx="1966821" cy="648283"/>
          </a:xfrm>
        </p:grpSpPr>
        <p:pic>
          <p:nvPicPr>
            <p:cNvPr id="11" name="Picture 1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15B22A1-B697-0F97-C191-319F4F0A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497682" y="1419144"/>
              <a:ext cx="1966821" cy="6266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FD9D01-D761-EADB-3755-C612AE48EC66}"/>
                </a:ext>
              </a:extLst>
            </p:cNvPr>
            <p:cNvSpPr txBox="1"/>
            <p:nvPr/>
          </p:nvSpPr>
          <p:spPr>
            <a:xfrm>
              <a:off x="9775524" y="1397514"/>
              <a:ext cx="151399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French</a:t>
              </a:r>
              <a:endParaRPr lang="en-US" dirty="0" err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1FA0-7E00-6A31-EE0D-629464EFE28B}"/>
              </a:ext>
            </a:extLst>
          </p:cNvPr>
          <p:cNvGrpSpPr/>
          <p:nvPr/>
        </p:nvGrpSpPr>
        <p:grpSpPr>
          <a:xfrm>
            <a:off x="281797" y="1665437"/>
            <a:ext cx="2829464" cy="2060634"/>
            <a:chOff x="281797" y="1665437"/>
            <a:chExt cx="2829464" cy="20606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607F48-CB52-01F0-82CD-44E91151C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797" y="1665437"/>
              <a:ext cx="2829464" cy="206063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63C101-E9A4-588A-3664-7837CE15442F}"/>
                </a:ext>
              </a:extLst>
            </p:cNvPr>
            <p:cNvSpPr txBox="1"/>
            <p:nvPr/>
          </p:nvSpPr>
          <p:spPr>
            <a:xfrm>
              <a:off x="353429" y="1735874"/>
              <a:ext cx="2628330" cy="1954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cs typeface="Calibri"/>
                </a:rPr>
                <a:t>Our unit is… </a:t>
              </a:r>
            </a:p>
            <a:p>
              <a:endParaRPr lang="en-GB" dirty="0">
                <a:cs typeface="Calibri"/>
              </a:endParaRPr>
            </a:p>
            <a:p>
              <a:r>
                <a:rPr lang="en-GB" sz="2800" b="1" dirty="0">
                  <a:cs typeface="Calibri"/>
                </a:rPr>
                <a:t>Keeping Safe</a:t>
              </a:r>
            </a:p>
            <a:p>
              <a:endParaRPr lang="en-GB" dirty="0">
                <a:cs typeface="Calibri"/>
              </a:endParaRPr>
            </a:p>
            <a:p>
              <a:r>
                <a:rPr lang="en-GB" sz="1400" i="1" dirty="0">
                  <a:cs typeface="Calibri"/>
                </a:rPr>
                <a:t>Sex and Relationship Education will take place in Summer 2. We will notify parents in advance.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E9DD063-7914-C259-9106-77F33AF42660}"/>
              </a:ext>
            </a:extLst>
          </p:cNvPr>
          <p:cNvSpPr txBox="1"/>
          <p:nvPr/>
        </p:nvSpPr>
        <p:spPr>
          <a:xfrm>
            <a:off x="3460631" y="2010330"/>
            <a:ext cx="2225615" cy="156966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Printing</a:t>
            </a:r>
          </a:p>
          <a:p>
            <a:r>
              <a:rPr lang="en-US" sz="1400" dirty="0">
                <a:cs typeface="Calibri"/>
              </a:rPr>
              <a:t>Inspired by William Morris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Pop Art</a:t>
            </a:r>
          </a:p>
          <a:p>
            <a:r>
              <a:rPr lang="en-US" sz="1400" dirty="0">
                <a:cs typeface="Calibri"/>
              </a:rPr>
              <a:t>Inspired by  Roy Lichtenstein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5A9D16-542C-566D-E6DA-12DB5A2F5023}"/>
              </a:ext>
            </a:extLst>
          </p:cNvPr>
          <p:cNvGrpSpPr/>
          <p:nvPr/>
        </p:nvGrpSpPr>
        <p:grpSpPr>
          <a:xfrm>
            <a:off x="94892" y="4674819"/>
            <a:ext cx="3390181" cy="2054387"/>
            <a:chOff x="94892" y="4810013"/>
            <a:chExt cx="3390181" cy="20543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29A24A-A7A7-8882-130E-E41FB93B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892" y="4810013"/>
              <a:ext cx="3390181" cy="205438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F4D33F-6EAE-3ECC-3866-7327ED8BDDA1}"/>
                </a:ext>
              </a:extLst>
            </p:cNvPr>
            <p:cNvSpPr txBox="1"/>
            <p:nvPr/>
          </p:nvSpPr>
          <p:spPr>
            <a:xfrm>
              <a:off x="489616" y="5188032"/>
              <a:ext cx="2499309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cs typeface="Calibri"/>
                </a:rPr>
                <a:t>Our unit is:</a:t>
              </a:r>
            </a:p>
            <a:p>
              <a:pPr algn="ctr"/>
              <a:endParaRPr lang="en-US" sz="1100" dirty="0">
                <a:cs typeface="Calibri"/>
              </a:endParaRPr>
            </a:p>
            <a:p>
              <a:r>
                <a:rPr lang="en-US" sz="2400" b="1" dirty="0">
                  <a:cs typeface="Calibri"/>
                </a:rPr>
                <a:t>Creating Media - video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0CC71B-DEDB-70E3-C286-33692764283E}"/>
              </a:ext>
            </a:extLst>
          </p:cNvPr>
          <p:cNvGrpSpPr/>
          <p:nvPr/>
        </p:nvGrpSpPr>
        <p:grpSpPr>
          <a:xfrm>
            <a:off x="3704535" y="4731589"/>
            <a:ext cx="3505200" cy="2024333"/>
            <a:chOff x="4048664" y="4731589"/>
            <a:chExt cx="3505200" cy="2024333"/>
          </a:xfrm>
        </p:grpSpPr>
        <p:pic>
          <p:nvPicPr>
            <p:cNvPr id="19" name="Picture 18" descr="Music Notes 2 Free Stock Photo - Public Domain Pictures">
              <a:extLst>
                <a:ext uri="{FF2B5EF4-FFF2-40B4-BE49-F238E27FC236}">
                  <a16:creationId xmlns:a16="http://schemas.microsoft.com/office/drawing/2014/main" id="{A04BA729-4EC2-B397-12D1-B1CECEF1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48664" y="4731589"/>
              <a:ext cx="3505200" cy="202433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D2F973-3369-B290-291D-4551125356F1}"/>
                </a:ext>
              </a:extLst>
            </p:cNvPr>
            <p:cNvSpPr txBox="1"/>
            <p:nvPr/>
          </p:nvSpPr>
          <p:spPr>
            <a:xfrm>
              <a:off x="4896288" y="4917182"/>
              <a:ext cx="1939635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b="1" dirty="0">
                  <a:cs typeface="Segoe UI"/>
                </a:rPr>
                <a:t>Keyboard</a:t>
              </a:r>
            </a:p>
            <a:p>
              <a:pPr algn="ctr"/>
              <a:endParaRPr lang="en-GB" sz="1600" b="1" dirty="0">
                <a:cs typeface="Segoe UI"/>
              </a:endParaRPr>
            </a:p>
            <a:p>
              <a:pPr algn="ctr"/>
              <a:r>
                <a:rPr lang="en-GB" sz="1600" b="1" dirty="0">
                  <a:cs typeface="Segoe UI"/>
                </a:rPr>
                <a:t>&amp; </a:t>
              </a:r>
            </a:p>
            <a:p>
              <a:pPr algn="ctr"/>
              <a:endParaRPr lang="en-GB" sz="1600" b="1" dirty="0">
                <a:cs typeface="Segoe UI"/>
              </a:endParaRPr>
            </a:p>
            <a:p>
              <a:pPr algn="ctr"/>
              <a:r>
                <a:rPr lang="en-GB" sz="1600" b="1" dirty="0">
                  <a:cs typeface="Segoe UI"/>
                </a:rPr>
                <a:t>Singing for Production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E024CB-6187-CC58-DF19-0B665A263EFB}"/>
              </a:ext>
            </a:extLst>
          </p:cNvPr>
          <p:cNvGrpSpPr/>
          <p:nvPr/>
        </p:nvGrpSpPr>
        <p:grpSpPr>
          <a:xfrm>
            <a:off x="7464900" y="4737455"/>
            <a:ext cx="1974029" cy="2016775"/>
            <a:chOff x="8017965" y="4737455"/>
            <a:chExt cx="1974029" cy="2016775"/>
          </a:xfrm>
        </p:grpSpPr>
        <p:pic>
          <p:nvPicPr>
            <p:cNvPr id="20" name="Picture 19" descr="Basketball Court Free Stock Photo - Public Domain Pictures">
              <a:extLst>
                <a:ext uri="{FF2B5EF4-FFF2-40B4-BE49-F238E27FC236}">
                  <a16:creationId xmlns:a16="http://schemas.microsoft.com/office/drawing/2014/main" id="{C7D2D464-EC28-F040-70E1-607A085B3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17965" y="4737455"/>
              <a:ext cx="1974029" cy="20167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2B5442-B2DC-9A73-397A-B2BF538992FE}"/>
                </a:ext>
              </a:extLst>
            </p:cNvPr>
            <p:cNvSpPr txBox="1"/>
            <p:nvPr/>
          </p:nvSpPr>
          <p:spPr>
            <a:xfrm>
              <a:off x="8185169" y="4868172"/>
              <a:ext cx="1647505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 dirty="0">
                  <a:cs typeface="Segoe UI"/>
                </a:rPr>
                <a:t>PE 1</a:t>
              </a:r>
            </a:p>
            <a:p>
              <a:pPr algn="ctr"/>
              <a:r>
                <a:rPr lang="en-GB" dirty="0">
                  <a:cs typeface="Segoe UI"/>
                </a:rPr>
                <a:t>Rounders</a:t>
              </a:r>
            </a:p>
            <a:p>
              <a:pPr algn="ctr"/>
              <a:endParaRPr lang="en-GB" dirty="0">
                <a:cs typeface="Segoe UI"/>
              </a:endParaRPr>
            </a:p>
            <a:p>
              <a:pPr algn="ctr"/>
              <a:r>
                <a:rPr lang="en-GB" b="1" dirty="0">
                  <a:cs typeface="Segoe UI"/>
                </a:rPr>
                <a:t>PE 2</a:t>
              </a:r>
            </a:p>
            <a:p>
              <a:pPr algn="ctr"/>
              <a:r>
                <a:rPr lang="en-GB" dirty="0">
                  <a:cs typeface="Segoe UI"/>
                </a:rPr>
                <a:t>Athletics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6617C5-3CB9-CC6B-4E7E-10704EDB78D7}"/>
              </a:ext>
            </a:extLst>
          </p:cNvPr>
          <p:cNvGrpSpPr/>
          <p:nvPr/>
        </p:nvGrpSpPr>
        <p:grpSpPr>
          <a:xfrm>
            <a:off x="6090249" y="1710187"/>
            <a:ext cx="2599427" cy="2057400"/>
            <a:chOff x="6090249" y="1710187"/>
            <a:chExt cx="2599427" cy="2057400"/>
          </a:xfrm>
        </p:grpSpPr>
        <p:pic>
          <p:nvPicPr>
            <p:cNvPr id="29" name="Picture 28" descr="A sunset over a body of water&#10;&#10;Description automatically generated">
              <a:extLst>
                <a:ext uri="{FF2B5EF4-FFF2-40B4-BE49-F238E27FC236}">
                  <a16:creationId xmlns:a16="http://schemas.microsoft.com/office/drawing/2014/main" id="{FFE548A9-621F-8BBD-BFEB-F9BC381B0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090249" y="1710187"/>
              <a:ext cx="2599427" cy="2057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BCF1ED-545F-8B1F-FFAB-58A6F22BB370}"/>
                </a:ext>
              </a:extLst>
            </p:cNvPr>
            <p:cNvSpPr txBox="1"/>
            <p:nvPr/>
          </p:nvSpPr>
          <p:spPr>
            <a:xfrm>
              <a:off x="6220302" y="1787300"/>
              <a:ext cx="2380056" cy="1892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cs typeface="Calibri"/>
                </a:rPr>
                <a:t>Our unit is:</a:t>
              </a:r>
            </a:p>
            <a:p>
              <a:endParaRPr lang="en-GB" dirty="0">
                <a:cs typeface="Calibri"/>
              </a:endParaRPr>
            </a:p>
            <a:p>
              <a:r>
                <a:rPr lang="en-GB" sz="2800" b="1" dirty="0">
                  <a:cs typeface="Calibri"/>
                </a:rPr>
                <a:t>Diversity</a:t>
              </a:r>
            </a:p>
            <a:p>
              <a:endParaRPr lang="en-GB" sz="1400" b="1" dirty="0">
                <a:cs typeface="Calibri"/>
              </a:endParaRPr>
            </a:p>
            <a:p>
              <a:r>
                <a:rPr lang="en-GB" sz="1400" i="1" dirty="0">
                  <a:cs typeface="Calibri"/>
                </a:rPr>
                <a:t>Why don’t all members of community believe and live in the same way?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90D8C-A3E2-5E3D-0CE1-DE1E99DA98C6}"/>
              </a:ext>
            </a:extLst>
          </p:cNvPr>
          <p:cNvGrpSpPr/>
          <p:nvPr/>
        </p:nvGrpSpPr>
        <p:grpSpPr>
          <a:xfrm>
            <a:off x="9055253" y="1897587"/>
            <a:ext cx="2930577" cy="1934410"/>
            <a:chOff x="9181381" y="2097657"/>
            <a:chExt cx="2743200" cy="1828800"/>
          </a:xfrm>
        </p:grpSpPr>
        <p:pic>
          <p:nvPicPr>
            <p:cNvPr id="33" name="Picture 32" descr="A flag of france with red white and blue stripes&#10;&#10;Description automatically generated">
              <a:extLst>
                <a:ext uri="{FF2B5EF4-FFF2-40B4-BE49-F238E27FC236}">
                  <a16:creationId xmlns:a16="http://schemas.microsoft.com/office/drawing/2014/main" id="{FA998A1B-8ED9-543A-3285-8A3A52205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9181381" y="2097657"/>
              <a:ext cx="2743200" cy="18288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A585AFB-39A4-30DB-FFDF-2D87E498CD19}"/>
                </a:ext>
              </a:extLst>
            </p:cNvPr>
            <p:cNvSpPr txBox="1"/>
            <p:nvPr/>
          </p:nvSpPr>
          <p:spPr>
            <a:xfrm>
              <a:off x="9265639" y="2198253"/>
              <a:ext cx="2574545" cy="1003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Calibri"/>
                </a:rPr>
                <a:t>Our unit is called:</a:t>
              </a:r>
            </a:p>
            <a:p>
              <a:pPr algn="ctr"/>
              <a:r>
                <a:rPr lang="en-GB" sz="1600" b="1" dirty="0">
                  <a:ea typeface="Calibri" panose="020F0502020204030204"/>
                  <a:cs typeface="Calibri"/>
                </a:rPr>
                <a:t>Les sports</a:t>
              </a:r>
            </a:p>
            <a:p>
              <a:pPr algn="ctr"/>
              <a:endParaRPr lang="en-GB" sz="1600" b="1" dirty="0">
                <a:ea typeface="Calibri" panose="020F0502020204030204"/>
                <a:cs typeface="Calibri"/>
              </a:endParaRPr>
            </a:p>
            <a:p>
              <a:pPr algn="ctr"/>
              <a:r>
                <a:rPr lang="en-GB" sz="1600" b="1" dirty="0">
                  <a:ea typeface="Calibri" panose="020F0502020204030204"/>
                  <a:cs typeface="Calibri"/>
                </a:rPr>
                <a:t>Food and Greetings</a:t>
              </a:r>
              <a:endParaRPr lang="en-GB" sz="1600" dirty="0">
                <a:ea typeface="Calibri" panose="020F0502020204030204"/>
                <a:cs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060BA00-BDB0-6B24-B3A8-69D698C8DE46}"/>
              </a:ext>
            </a:extLst>
          </p:cNvPr>
          <p:cNvGrpSpPr/>
          <p:nvPr/>
        </p:nvGrpSpPr>
        <p:grpSpPr>
          <a:xfrm>
            <a:off x="9445507" y="3823324"/>
            <a:ext cx="2862393" cy="3226110"/>
            <a:chOff x="9445507" y="3823324"/>
            <a:chExt cx="2862393" cy="32261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56FB3DC-8894-0E9C-FCB9-53BF4993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9445507" y="3823324"/>
              <a:ext cx="2862393" cy="322611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099A62-CA3C-51E5-0813-4D95D8700AC4}"/>
                </a:ext>
              </a:extLst>
            </p:cNvPr>
            <p:cNvSpPr txBox="1"/>
            <p:nvPr/>
          </p:nvSpPr>
          <p:spPr>
            <a:xfrm>
              <a:off x="9701390" y="4782899"/>
              <a:ext cx="2236000" cy="17543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cs typeface="Calibri" panose="020F0502020204030204"/>
                </a:rPr>
                <a:t>For more detailed information about the curriculum, please see the 'Curriculum' page on the school website.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87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82E0B82A07048A48C23433B10B790" ma:contentTypeVersion="15" ma:contentTypeDescription="Create a new document." ma:contentTypeScope="" ma:versionID="991e2203f0736722e46b26bd5c13c702">
  <xsd:schema xmlns:xsd="http://www.w3.org/2001/XMLSchema" xmlns:xs="http://www.w3.org/2001/XMLSchema" xmlns:p="http://schemas.microsoft.com/office/2006/metadata/properties" xmlns:ns2="71d96f78-74e6-472a-8bb2-341772c9b8b3" xmlns:ns3="7dd912b2-fccb-479a-8d4b-2937e8398ddb" targetNamespace="http://schemas.microsoft.com/office/2006/metadata/properties" ma:root="true" ma:fieldsID="4083077b2fbd76466171b125d85eff60" ns2:_="" ns3:_="">
    <xsd:import namespace="71d96f78-74e6-472a-8bb2-341772c9b8b3"/>
    <xsd:import namespace="7dd912b2-fccb-479a-8d4b-2937e8398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96f78-74e6-472a-8bb2-341772c9b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8dad2d-7a76-423e-b4e0-370171c6c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912b2-fccb-479a-8d4b-2937e8398dd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75387f-af34-4b5d-8562-6bc825dfce6c}" ma:internalName="TaxCatchAll" ma:showField="CatchAllData" ma:web="7dd912b2-fccb-479a-8d4b-2937e8398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d912b2-fccb-479a-8d4b-2937e8398ddb" xsi:nil="true"/>
    <lcf76f155ced4ddcb4097134ff3c332f xmlns="71d96f78-74e6-472a-8bb2-341772c9b8b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BCD344-9A89-4F7F-8C57-046B4B5B2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FE4800-3BFD-44F5-A318-946C1BBDB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96f78-74e6-472a-8bb2-341772c9b8b3"/>
    <ds:schemaRef ds:uri="7dd912b2-fccb-479a-8d4b-2937e8398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D8E9E2-4640-4573-AABF-D28D07749E0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d96f78-74e6-472a-8bb2-341772c9b8b3"/>
    <ds:schemaRef ds:uri="http://schemas.openxmlformats.org/package/2006/metadata/core-properties"/>
    <ds:schemaRef ds:uri="7dd912b2-fccb-479a-8d4b-2937e8398d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319</Words>
  <Application>Microsoft Office PowerPoint</Application>
  <PresentationFormat>Widescreen</PresentationFormat>
  <Paragraphs>84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Cavolini</vt:lpstr>
      <vt:lpstr>Segoe UI</vt:lpstr>
      <vt:lpstr>office theme</vt:lpstr>
      <vt:lpstr>Summer Term 1 in Year 6</vt:lpstr>
      <vt:lpstr>Summer Term 1 in Year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 Croot</cp:lastModifiedBy>
  <cp:revision>628</cp:revision>
  <dcterms:created xsi:type="dcterms:W3CDTF">2023-09-05T19:25:21Z</dcterms:created>
  <dcterms:modified xsi:type="dcterms:W3CDTF">2024-04-17T15:57:44Z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0x01010019582E0B82A07048A48C23433B10B790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2023-09-12T15:19:04Z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c5a5007f-3f84-4671-899e-ff07e7938758</vt:lpwstr>
  </property>
  <property fmtid="{D5CDD505-2E9C-101B-9397-08002B2CF9AE}" pid="9" name="MSIP_Label_defa4170-0d19-0005-0004-bc88714345d2_ActionId">
    <vt:lpwstr>fcfa254e-d58f-4864-9c36-66654f8f756d</vt:lpwstr>
  </property>
  <property fmtid="{D5CDD505-2E9C-101B-9397-08002B2CF9AE}" pid="10" name="MSIP_Label_defa4170-0d19-0005-0004-bc88714345d2_ContentBits">
    <vt:lpwstr>0</vt:lpwstr>
  </property>
</Properties>
</file>